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7921625" cx="151225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72" orient="horz"/>
        <p:guide pos="47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57163" y="685800"/>
            <a:ext cx="654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8519cfba1_5_9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b8519cfba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latin typeface="Montserrat"/>
                <a:ea typeface="Montserrat"/>
                <a:cs typeface="Montserrat"/>
                <a:sym typeface="Montserrat"/>
              </a:rPr>
              <a:t>a continuacion paso al capitulo tecnico del proyecto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Copia el elemento: CTRL 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Pega en la diapositiva que lo necesites: CTRL V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ed7eb645d_0_749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7ed7eb645d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ed7eb645d_0_566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7ed7eb645d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ed7eb645d_0_804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7ed7eb645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41b17589_0_1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741b175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41b17589_0_1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e741b175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ed7eb645d_0_695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7ed7eb645d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latin typeface="Montserrat"/>
                <a:ea typeface="Montserrat"/>
                <a:cs typeface="Montserrat"/>
                <a:sym typeface="Montserrat"/>
              </a:rPr>
              <a:t>a continuacion paso al capitulo tecnico del proyecto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48f40e0d_1_0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8148f40e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741b17589_0_55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e741b175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50000"/>
          </a:blip>
          <a:srcRect b="6948" l="18" r="9866" t="12445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Mercados potenciales con ML</a:t>
            </a:r>
            <a:r>
              <a:rPr b="1" i="0" lang="es-MX" sz="6500" u="none" cap="none" strike="noStrike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109172" y="5280284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rgbClr val="4B22F4"/>
                </a:solidFill>
                <a:latin typeface="Montserrat"/>
                <a:ea typeface="Montserrat"/>
                <a:cs typeface="Montserrat"/>
                <a:sym typeface="Montserrat"/>
              </a:rPr>
              <a:t>José David Silva Guzmán</a:t>
            </a:r>
            <a:endParaRPr b="0" i="0" sz="3200" u="none" cap="none" strike="noStrike">
              <a:solidFill>
                <a:srgbClr val="4B2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" name="Google Shape;61;p13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cap="flat" cmpd="sng" w="2857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3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s-MX" sz="2900" u="none" cap="none" strike="noStrike">
                <a:solidFill>
                  <a:srgbClr val="4B22F4"/>
                </a:solidFill>
                <a:latin typeface="Montserrat"/>
                <a:ea typeface="Montserrat"/>
                <a:cs typeface="Montserrat"/>
                <a:sym typeface="Montserrat"/>
              </a:rPr>
              <a:t>Módulo: </a:t>
            </a:r>
            <a:r>
              <a:rPr lang="es-MX" sz="2900">
                <a:solidFill>
                  <a:srgbClr val="4B22F4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0" i="0" sz="2900" u="none" cap="none" strike="noStrike">
              <a:solidFill>
                <a:srgbClr val="4B22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2039" y="6850731"/>
            <a:ext cx="1541818" cy="82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2F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Pasemos ahora al proyecto….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2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3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4014025" y="5522875"/>
            <a:ext cx="557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/>
              <a:t>Gracias por su atención</a:t>
            </a:r>
            <a:endParaRPr sz="4000"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3509" y="1559842"/>
            <a:ext cx="6886351" cy="36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2F4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 amt="50000"/>
          </a:blip>
          <a:srcRect b="208" l="0" r="0" t="199"/>
          <a:stretch/>
        </p:blipFill>
        <p:spPr>
          <a:xfrm>
            <a:off x="4194263" y="798681"/>
            <a:ext cx="6734005" cy="63242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2911275" y="2064663"/>
            <a:ext cx="9300000" cy="3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-MX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s-MX" sz="4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key is not in spending time, but investing in it.</a:t>
            </a:r>
            <a:r>
              <a:rPr b="0" i="1" lang="es-MX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i="1" sz="4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7561275" y="5255825"/>
            <a:ext cx="4789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-MX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i="1" lang="es-MX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Stephen Covey</a:t>
            </a:r>
            <a:endParaRPr b="0" i="1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700" y="690456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0777" y="615238"/>
            <a:ext cx="1620000" cy="6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25" y="1733702"/>
            <a:ext cx="6283175" cy="3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111413" y="4450028"/>
            <a:ext cx="7149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205D1"/>
              </a:buClr>
              <a:buSzPts val="2600"/>
              <a:buFont typeface="Montserrat"/>
              <a:buChar char="●"/>
            </a:pPr>
            <a:r>
              <a:rPr lang="es-MX" sz="2600">
                <a:solidFill>
                  <a:srgbClr val="2205D1"/>
                </a:solidFill>
                <a:latin typeface="Montserrat"/>
                <a:ea typeface="Montserrat"/>
                <a:cs typeface="Montserrat"/>
                <a:sym typeface="Montserrat"/>
              </a:rPr>
              <a:t>Áreas</a:t>
            </a:r>
            <a:r>
              <a:rPr lang="es-MX" sz="2600">
                <a:solidFill>
                  <a:srgbClr val="2205D1"/>
                </a:solidFill>
                <a:latin typeface="Montserrat"/>
                <a:ea typeface="Montserrat"/>
                <a:cs typeface="Montserrat"/>
                <a:sym typeface="Montserrat"/>
              </a:rPr>
              <a:t> de Marketing / Publicidad / 360</a:t>
            </a:r>
            <a:endParaRPr b="0" i="0" sz="2600" u="none" cap="none" strike="noStrike">
              <a:solidFill>
                <a:srgbClr val="2205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Caso de estudio: Emprender ...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14475844" y="-11"/>
            <a:ext cx="16500" cy="2205300"/>
          </a:xfrm>
          <a:prstGeom prst="straightConnector1">
            <a:avLst/>
          </a:prstGeom>
          <a:noFill/>
          <a:ln cap="flat" cmpd="sng" w="19050">
            <a:solidFill>
              <a:srgbClr val="6349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14475850" y="5522675"/>
            <a:ext cx="0" cy="2399100"/>
          </a:xfrm>
          <a:prstGeom prst="straightConnector1">
            <a:avLst/>
          </a:prstGeom>
          <a:noFill/>
          <a:ln cap="flat" cmpd="sng" w="19050">
            <a:solidFill>
              <a:srgbClr val="6349F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0725" y="1733699"/>
            <a:ext cx="3639150" cy="249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5"/>
          <p:cNvGrpSpPr/>
          <p:nvPr/>
        </p:nvGrpSpPr>
        <p:grpSpPr>
          <a:xfrm>
            <a:off x="7111425" y="5522674"/>
            <a:ext cx="7011065" cy="1966729"/>
            <a:chOff x="7111425" y="5522674"/>
            <a:chExt cx="7011065" cy="1966729"/>
          </a:xfrm>
        </p:grpSpPr>
        <p:pic>
          <p:nvPicPr>
            <p:cNvPr id="87" name="Google Shape;8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975724" y="5522674"/>
              <a:ext cx="3146766" cy="1966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5"/>
            <p:cNvSpPr txBox="1"/>
            <p:nvPr/>
          </p:nvSpPr>
          <p:spPr>
            <a:xfrm>
              <a:off x="7111425" y="6155500"/>
              <a:ext cx="2862900" cy="8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-3937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205D1"/>
                </a:buClr>
                <a:buSzPts val="2600"/>
                <a:buFont typeface="Montserrat"/>
                <a:buChar char="●"/>
              </a:pPr>
              <a:r>
                <a:rPr lang="es-MX" sz="2600">
                  <a:solidFill>
                    <a:srgbClr val="2205D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Encuestas</a:t>
              </a:r>
              <a:endParaRPr b="0" i="0" sz="2600" u="none" cap="none" strike="noStrike">
                <a:solidFill>
                  <a:srgbClr val="2205D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89" name="Google Shape;8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01" y="6991600"/>
            <a:ext cx="2347751" cy="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567075" y="1584575"/>
            <a:ext cx="49773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Hipótesis</a:t>
            </a: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 general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967650" y="957900"/>
            <a:ext cx="87537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¿ Se puede crear un modelo que me permita identificar mercados para mis productos o servicios con un nivel de confianza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óptimo</a:t>
            </a: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sin necesidad de encuestas ?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MX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14466008" y="0"/>
            <a:ext cx="0" cy="3469800"/>
          </a:xfrm>
          <a:prstGeom prst="straightConnector1">
            <a:avLst/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" name="Google Shape;97;p16"/>
          <p:cNvSpPr txBox="1"/>
          <p:nvPr/>
        </p:nvSpPr>
        <p:spPr>
          <a:xfrm>
            <a:off x="7295550" y="5321175"/>
            <a:ext cx="59859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Mercado de estudio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8" name="Google Shape;98;p16"/>
          <p:cNvGrpSpPr/>
          <p:nvPr/>
        </p:nvGrpSpPr>
        <p:grpSpPr>
          <a:xfrm>
            <a:off x="1111150" y="4803782"/>
            <a:ext cx="12542500" cy="2582368"/>
            <a:chOff x="1111150" y="4803782"/>
            <a:chExt cx="12542500" cy="2582368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1150" y="4803782"/>
              <a:ext cx="3642349" cy="2582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6"/>
            <p:cNvSpPr txBox="1"/>
            <p:nvPr/>
          </p:nvSpPr>
          <p:spPr>
            <a:xfrm>
              <a:off x="7035350" y="6037875"/>
              <a:ext cx="6618300" cy="9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s-MX" sz="260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Instituciones privadas de enseñanza </a:t>
              </a:r>
              <a:r>
                <a:rPr b="0" i="0" lang="es-MX" sz="2600" u="none" cap="none" strike="noStrike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7275" y="3469800"/>
            <a:ext cx="3205503" cy="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5967662" y="373425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 propuesta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14001733" y="0"/>
            <a:ext cx="0" cy="3469800"/>
          </a:xfrm>
          <a:prstGeom prst="straightConnector1">
            <a:avLst/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50" y="1320303"/>
            <a:ext cx="6128100" cy="612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8576076" y="2119825"/>
            <a:ext cx="6317974" cy="3390063"/>
            <a:chOff x="8576076" y="2119825"/>
            <a:chExt cx="6317974" cy="3390063"/>
          </a:xfrm>
        </p:grpSpPr>
        <p:sp>
          <p:nvSpPr>
            <p:cNvPr id="111" name="Google Shape;111;p17"/>
            <p:cNvSpPr txBox="1"/>
            <p:nvPr/>
          </p:nvSpPr>
          <p:spPr>
            <a:xfrm>
              <a:off x="9916750" y="4793188"/>
              <a:ext cx="4977300" cy="7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s-MX" sz="430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Rutinas</a:t>
              </a:r>
              <a:endPara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s-MX" sz="2600" u="none" cap="none" strike="noStrike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2" name="Google Shape;11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76076" y="2119825"/>
              <a:ext cx="5090300" cy="254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475" y="646398"/>
            <a:ext cx="3704539" cy="92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2928337" y="321535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Datasets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677" y="6449749"/>
            <a:ext cx="3829048" cy="95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8"/>
          <p:cNvGrpSpPr/>
          <p:nvPr/>
        </p:nvGrpSpPr>
        <p:grpSpPr>
          <a:xfrm>
            <a:off x="683000" y="1786475"/>
            <a:ext cx="6856625" cy="1445077"/>
            <a:chOff x="683000" y="1786475"/>
            <a:chExt cx="6856625" cy="1445077"/>
          </a:xfrm>
        </p:grpSpPr>
        <p:sp>
          <p:nvSpPr>
            <p:cNvPr id="122" name="Google Shape;122;p18"/>
            <p:cNvSpPr txBox="1"/>
            <p:nvPr/>
          </p:nvSpPr>
          <p:spPr>
            <a:xfrm>
              <a:off x="2562325" y="1786475"/>
              <a:ext cx="4977300" cy="10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s-MX" sz="260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Encuesta Nacional de Uso del Tiempo (2019)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s-MX" sz="2600" u="none" cap="none" strike="noStrike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3" name="Google Shape;12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000" y="1786477"/>
              <a:ext cx="1445075" cy="1445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8"/>
          <p:cNvGrpSpPr/>
          <p:nvPr/>
        </p:nvGrpSpPr>
        <p:grpSpPr>
          <a:xfrm>
            <a:off x="683000" y="3405402"/>
            <a:ext cx="7086950" cy="1445075"/>
            <a:chOff x="683000" y="3405402"/>
            <a:chExt cx="7086950" cy="1445075"/>
          </a:xfrm>
        </p:grpSpPr>
        <p:sp>
          <p:nvSpPr>
            <p:cNvPr id="125" name="Google Shape;125;p18"/>
            <p:cNvSpPr txBox="1"/>
            <p:nvPr/>
          </p:nvSpPr>
          <p:spPr>
            <a:xfrm>
              <a:off x="2792650" y="3755050"/>
              <a:ext cx="4977300" cy="10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s-MX" sz="260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71, 000 cuestionarios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s-MX" sz="2600" u="none" cap="none" strike="noStrike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6" name="Google Shape;12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000" y="3405402"/>
              <a:ext cx="1445075" cy="1445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18"/>
          <p:cNvGrpSpPr/>
          <p:nvPr/>
        </p:nvGrpSpPr>
        <p:grpSpPr>
          <a:xfrm>
            <a:off x="683000" y="5363752"/>
            <a:ext cx="7086950" cy="1445873"/>
            <a:chOff x="683000" y="5363752"/>
            <a:chExt cx="7086950" cy="1445873"/>
          </a:xfrm>
        </p:grpSpPr>
        <p:pic>
          <p:nvPicPr>
            <p:cNvPr id="128" name="Google Shape;1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000" y="5363752"/>
              <a:ext cx="1445075" cy="144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8"/>
            <p:cNvSpPr txBox="1"/>
            <p:nvPr/>
          </p:nvSpPr>
          <p:spPr>
            <a:xfrm>
              <a:off x="2792650" y="5723625"/>
              <a:ext cx="4977300" cy="10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7725" lIns="147725" spcFirstLastPara="1" rIns="147725" wrap="square" tIns="147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s-MX" sz="2600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591 variables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s-MX" sz="2600" u="none" cap="none" strike="noStrike">
                  <a:solidFill>
                    <a:srgbClr val="2B303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t/>
              </a:r>
              <a:endParaRPr b="0" i="0" sz="2600" u="none" cap="none" strike="noStrike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8116" y="2293550"/>
            <a:ext cx="3829050" cy="374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8575" y="885612"/>
            <a:ext cx="4977300" cy="99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22F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411099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9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>
            <a:off x="14475844" y="-11"/>
            <a:ext cx="0" cy="254916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-25" y="7002150"/>
            <a:ext cx="15122400" cy="9327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569468" y="6187608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9952" y="7183473"/>
            <a:ext cx="970174" cy="51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383969" y="319175"/>
            <a:ext cx="14397219" cy="6385799"/>
            <a:chOff x="383969" y="319175"/>
            <a:chExt cx="14397219" cy="6385799"/>
          </a:xfrm>
        </p:grpSpPr>
        <p:pic>
          <p:nvPicPr>
            <p:cNvPr id="151" name="Google Shape;15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05095" y="319175"/>
              <a:ext cx="8376093" cy="6385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3969" y="1157375"/>
              <a:ext cx="6021150" cy="48410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7561275" y="2337525"/>
            <a:ext cx="5656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Normalización e higiene de los datos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2553504"/>
            <a:ext cx="6975649" cy="3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7561275" y="3721000"/>
            <a:ext cx="5656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Análisis exploratorio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7561275" y="4827075"/>
            <a:ext cx="5656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Elección y prueba del modelo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7561275" y="5971300"/>
            <a:ext cx="5656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Prototipo de MVP</a:t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